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나눔스퀘어" panose="020B0600000101010101" pitchFamily="50" charset="-127"/>
      <p:regular r:id="rId17"/>
    </p:embeddedFont>
    <p:embeddedFont>
      <p:font typeface="Inconsolata" panose="00000809000000000000" pitchFamily="49" charset="0"/>
      <p:bold r:id="rId18"/>
    </p:embeddedFont>
    <p:embeddedFont>
      <p:font typeface="Tw Cen MT" panose="020B0602020104020603" pitchFamily="34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612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4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83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01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467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9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1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7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69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1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8585880-E3AF-4081-8252-2744F4B56848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EADA1BA-4064-464F-A52B-8E9D2A20FA6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27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9BF01-A1CA-4A0E-BDEB-EE88AC5A9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cap="none" dirty="0"/>
              <a:t>Last</a:t>
            </a:r>
            <a:r>
              <a:rPr lang="ko-KR" altLang="en-US" cap="none" dirty="0"/>
              <a:t> </a:t>
            </a:r>
            <a:r>
              <a:rPr lang="en-US" altLang="ko-KR" cap="none" dirty="0"/>
              <a:t>Shelter</a:t>
            </a:r>
            <a:endParaRPr lang="ko-KR" altLang="en-US" cap="none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60B954-22A5-4686-94C6-C17DE01B2D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원진</a:t>
            </a:r>
          </a:p>
        </p:txBody>
      </p:sp>
    </p:spTree>
    <p:extLst>
      <p:ext uri="{BB962C8B-B14F-4D97-AF65-F5344CB8AC3E}">
        <p14:creationId xmlns:p14="http://schemas.microsoft.com/office/powerpoint/2010/main" val="2398841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플레이어가 좀비를 제거할 때마다 </a:t>
            </a:r>
            <a:br>
              <a:rPr lang="en-US" altLang="ko-KR" sz="3200" dirty="0">
                <a:latin typeface="+mj-ea"/>
              </a:rPr>
            </a:br>
            <a:r>
              <a:rPr lang="ko-KR" altLang="en-US" sz="3200" dirty="0">
                <a:latin typeface="+mj-ea"/>
              </a:rPr>
              <a:t>스코어가 올라간다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C4264-2AC4-4B14-ABA5-4179689A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26609"/>
            <a:ext cx="972007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컨트롤러 트랙패드</a:t>
            </a:r>
            <a:r>
              <a:rPr lang="ko-KR" altLang="en-US" sz="1800" dirty="0">
                <a:latin typeface="+mn-ea"/>
              </a:rPr>
              <a:t>를 </a:t>
            </a:r>
            <a:r>
              <a:rPr lang="ko-KR" altLang="en-US" sz="1800" b="1" dirty="0">
                <a:latin typeface="+mn-ea"/>
              </a:rPr>
              <a:t>클릭</a:t>
            </a:r>
            <a:r>
              <a:rPr lang="ko-KR" altLang="en-US" sz="1800" dirty="0">
                <a:latin typeface="+mn-ea"/>
              </a:rPr>
              <a:t>하여 레이저를 활성화 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레이저 색상은 기본 녹색이며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좀비를 겨눴을 때 빨간색으로 변경된다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컨트롤러 트리거 버튼</a:t>
            </a:r>
            <a:r>
              <a:rPr lang="ko-KR" altLang="en-US" sz="1800" dirty="0">
                <a:latin typeface="+mn-ea"/>
              </a:rPr>
              <a:t>을 누르면 총알이 발사된다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endParaRPr lang="en-US" altLang="ko-KR" sz="18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좀비 몸체를 크게 세 부분</a:t>
            </a:r>
            <a:r>
              <a:rPr lang="en-US" altLang="ko-KR" sz="1800" dirty="0">
                <a:latin typeface="+mn-ea"/>
              </a:rPr>
              <a:t>(Fatal Part, Normal Part, Minor Part)</a:t>
            </a:r>
            <a:r>
              <a:rPr lang="ko-KR" altLang="en-US" sz="1800" dirty="0">
                <a:latin typeface="+mn-ea"/>
              </a:rPr>
              <a:t>으로 나누어서 </a:t>
            </a:r>
            <a:br>
              <a:rPr lang="en-US" altLang="ko-KR" sz="1800" dirty="0">
                <a:latin typeface="+mn-ea"/>
              </a:rPr>
            </a:b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좀비에게 가해지는 데미지 양을 조절하였다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좀비를 제거할 때마다 스코어는 </a:t>
            </a:r>
            <a:r>
              <a:rPr lang="en-US" altLang="ko-KR" sz="1800" dirty="0">
                <a:latin typeface="+mn-ea"/>
              </a:rPr>
              <a:t>100</a:t>
            </a:r>
            <a:r>
              <a:rPr lang="ko-KR" altLang="en-US" sz="1800" dirty="0">
                <a:latin typeface="+mn-ea"/>
              </a:rPr>
              <a:t>점 씩 올라간다</a:t>
            </a:r>
            <a:r>
              <a:rPr lang="en-US" altLang="ko-KR" sz="1800" dirty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2AA290-BE90-4840-8ED4-DA68E7089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056" y="792057"/>
            <a:ext cx="2482828" cy="28187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313DAA-878D-43ED-BBF9-5B0841EB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644" y="3792432"/>
            <a:ext cx="4620323" cy="27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0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플레이어가 좀비를 제거할 때마다 </a:t>
            </a:r>
            <a:br>
              <a:rPr lang="en-US" altLang="ko-KR" sz="3200" dirty="0">
                <a:latin typeface="+mj-ea"/>
              </a:rPr>
            </a:br>
            <a:r>
              <a:rPr lang="ko-KR" altLang="en-US" sz="3200" dirty="0">
                <a:latin typeface="+mj-ea"/>
              </a:rPr>
              <a:t>스코어가 올라간다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10" name="녹화_2019_06_19_10_49_02_586">
            <a:hlinkClick r:id="" action="ppaction://media"/>
            <a:extLst>
              <a:ext uri="{FF2B5EF4-FFF2-40B4-BE49-F238E27FC236}">
                <a16:creationId xmlns:a16="http://schemas.microsoft.com/office/drawing/2014/main" id="{4F29C985-558D-4DF0-8F4A-9A9819A06A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349" y="2160588"/>
            <a:ext cx="8112125" cy="4189412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E8DBB0-E644-4B35-A38D-66E8ACE055CA}"/>
              </a:ext>
            </a:extLst>
          </p:cNvPr>
          <p:cNvGrpSpPr/>
          <p:nvPr/>
        </p:nvGrpSpPr>
        <p:grpSpPr>
          <a:xfrm>
            <a:off x="8387956" y="2692866"/>
            <a:ext cx="3339853" cy="2904542"/>
            <a:chOff x="8387956" y="2357306"/>
            <a:chExt cx="3339853" cy="290454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28D21B8-693E-488E-BEE3-FEBE66F5B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40878" y="2357306"/>
              <a:ext cx="1486931" cy="29036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DCCB3A4-D848-42FB-B527-D4C5A3866D3A}"/>
                </a:ext>
              </a:extLst>
            </p:cNvPr>
            <p:cNvGrpSpPr/>
            <p:nvPr/>
          </p:nvGrpSpPr>
          <p:grpSpPr>
            <a:xfrm>
              <a:off x="8387956" y="2357306"/>
              <a:ext cx="1772092" cy="2904542"/>
              <a:chOff x="9534913" y="2309960"/>
              <a:chExt cx="2374021" cy="3891132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D81807A-B2AB-4214-BB0E-C52A67A25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3302" y="2309960"/>
                <a:ext cx="2365632" cy="38911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970FFA1-3D30-4E00-9B60-114AC1375643}"/>
                  </a:ext>
                </a:extLst>
              </p:cNvPr>
              <p:cNvSpPr/>
              <p:nvPr/>
            </p:nvSpPr>
            <p:spPr>
              <a:xfrm>
                <a:off x="9534913" y="3695920"/>
                <a:ext cx="313762" cy="3523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FFCFDB-7BF0-4FA8-8253-4AD187AC8C11}"/>
                </a:ext>
              </a:extLst>
            </p:cNvPr>
            <p:cNvSpPr/>
            <p:nvPr/>
          </p:nvSpPr>
          <p:spPr>
            <a:xfrm>
              <a:off x="11465783" y="3441297"/>
              <a:ext cx="234208" cy="2630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026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플레이어가 좀비를 모두 제거하면</a:t>
            </a:r>
            <a:br>
              <a:rPr lang="en-US" altLang="ko-KR" sz="3200" dirty="0">
                <a:latin typeface="+mj-ea"/>
              </a:rPr>
            </a:br>
            <a:r>
              <a:rPr lang="ko-KR" altLang="en-US" sz="3200" dirty="0">
                <a:latin typeface="+mj-ea"/>
              </a:rPr>
              <a:t>다음 라운드로 넘어간다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C4264-2AC4-4B14-ABA5-4179689A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26609"/>
            <a:ext cx="972007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매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라운드 총알은 양손에 각각 </a:t>
            </a:r>
            <a:r>
              <a:rPr lang="en-US" altLang="ko-KR" sz="1800" dirty="0">
                <a:latin typeface="+mn-ea"/>
              </a:rPr>
              <a:t>30</a:t>
            </a:r>
            <a:r>
              <a:rPr lang="ko-KR" altLang="en-US" sz="1800" dirty="0">
                <a:latin typeface="+mn-ea"/>
              </a:rPr>
              <a:t>개씩 보급된다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매 라운드 좀비의 수는 출현 위치 당 </a:t>
            </a:r>
            <a:r>
              <a:rPr lang="en-US" altLang="ko-KR" sz="1800" dirty="0">
                <a:latin typeface="+mn-ea"/>
              </a:rPr>
              <a:t>2</a:t>
            </a:r>
            <a:r>
              <a:rPr lang="ko-KR" altLang="en-US" sz="1800" dirty="0">
                <a:latin typeface="+mn-ea"/>
              </a:rPr>
              <a:t>마리 씩 추가된다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6" name="녹화_2019_06_19_10_59_02_812">
            <a:hlinkClick r:id="" action="ppaction://media"/>
            <a:extLst>
              <a:ext uri="{FF2B5EF4-FFF2-40B4-BE49-F238E27FC236}">
                <a16:creationId xmlns:a16="http://schemas.microsoft.com/office/drawing/2014/main" id="{50C1382F-9D43-41D4-A96B-D26594EFF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027" y="3017765"/>
            <a:ext cx="6453128" cy="33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타워가 파괴되거나</a:t>
            </a:r>
            <a:r>
              <a:rPr lang="en-US" altLang="ko-KR" sz="3200" dirty="0">
                <a:latin typeface="+mj-ea"/>
              </a:rPr>
              <a:t>, </a:t>
            </a:r>
            <a:r>
              <a:rPr lang="ko-KR" altLang="en-US" sz="3200" dirty="0">
                <a:latin typeface="+mj-ea"/>
              </a:rPr>
              <a:t>플레이어가 사망하면</a:t>
            </a:r>
            <a:br>
              <a:rPr lang="en-US" altLang="ko-KR" sz="3200" dirty="0">
                <a:latin typeface="+mj-ea"/>
              </a:rPr>
            </a:br>
            <a:r>
              <a:rPr lang="ko-KR" altLang="en-US" sz="3200" dirty="0">
                <a:latin typeface="+mj-ea"/>
              </a:rPr>
              <a:t>게임이 종료된다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7" name="녹화_2019_06_19_11_03_20_286">
            <a:hlinkClick r:id="" action="ppaction://media"/>
            <a:extLst>
              <a:ext uri="{FF2B5EF4-FFF2-40B4-BE49-F238E27FC236}">
                <a16:creationId xmlns:a16="http://schemas.microsoft.com/office/drawing/2014/main" id="{87F3CB55-4001-4E41-9BC1-A7AA616C01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294" y="2160588"/>
            <a:ext cx="8112125" cy="4189412"/>
          </a:xfrm>
        </p:spPr>
      </p:pic>
    </p:spTree>
    <p:extLst>
      <p:ext uri="{BB962C8B-B14F-4D97-AF65-F5344CB8AC3E}">
        <p14:creationId xmlns:p14="http://schemas.microsoft.com/office/powerpoint/2010/main" val="346578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타워가 파괴되거나</a:t>
            </a:r>
            <a:r>
              <a:rPr lang="en-US" altLang="ko-KR" sz="3200" dirty="0">
                <a:latin typeface="+mj-ea"/>
              </a:rPr>
              <a:t>, </a:t>
            </a:r>
            <a:r>
              <a:rPr lang="ko-KR" altLang="en-US" sz="3200" dirty="0">
                <a:latin typeface="+mj-ea"/>
              </a:rPr>
              <a:t>플레이어가 사망하면</a:t>
            </a:r>
            <a:br>
              <a:rPr lang="en-US" altLang="ko-KR" sz="3200" dirty="0">
                <a:latin typeface="+mj-ea"/>
              </a:rPr>
            </a:br>
            <a:r>
              <a:rPr lang="ko-KR" altLang="en-US" sz="3200" dirty="0">
                <a:latin typeface="+mj-ea"/>
              </a:rPr>
              <a:t>게임이 종료된다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6" name="녹화_2019_06_19_11_06_25_582">
            <a:hlinkClick r:id="" action="ppaction://media"/>
            <a:extLst>
              <a:ext uri="{FF2B5EF4-FFF2-40B4-BE49-F238E27FC236}">
                <a16:creationId xmlns:a16="http://schemas.microsoft.com/office/drawing/2014/main" id="{0E5B6754-FD6B-4262-BCA2-FC48A0F208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385" y="2160588"/>
            <a:ext cx="8178057" cy="422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2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+mj-ea"/>
              </a:rPr>
              <a:t>향후 발전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C4264-2AC4-4B14-ABA5-4179689AB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좀비를 죽일 때마다 골드를 누적하여 아이템을 구매할 수 있도록 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총알이 떨어지면 맨손으로 격투할 수 있도록 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로그인 기능을 구현한다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게임 저장 및 불러오기 기능을 구현한다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</a:t>
            </a:r>
            <a:r>
              <a:rPr lang="ko-KR" altLang="en-US" sz="1800" dirty="0" err="1">
                <a:latin typeface="+mn-ea"/>
              </a:rPr>
              <a:t>씬을</a:t>
            </a:r>
            <a:r>
              <a:rPr lang="ko-KR" altLang="en-US" sz="1800" dirty="0">
                <a:latin typeface="+mn-ea"/>
              </a:rPr>
              <a:t> 보다 다채롭게 구성한다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튜토리얼을 만든다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468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+mj-ea"/>
              </a:rPr>
              <a:t>게임 시나리오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C4264-2AC4-4B14-ABA5-4179689AB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타워 디펜스 </a:t>
            </a:r>
            <a:r>
              <a:rPr lang="ko-KR" altLang="en-US" sz="1800" dirty="0" err="1">
                <a:latin typeface="+mn-ea"/>
              </a:rPr>
              <a:t>로그라이크</a:t>
            </a:r>
            <a:r>
              <a:rPr lang="ko-KR" altLang="en-US" sz="1800" dirty="0">
                <a:latin typeface="+mn-ea"/>
              </a:rPr>
              <a:t> 게임</a:t>
            </a:r>
            <a:endParaRPr lang="en-US" altLang="ko-KR" sz="18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라운드가 갱신될 때 마다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화면 상하단에서 좀비가 </a:t>
            </a:r>
            <a:r>
              <a:rPr lang="en-US" altLang="ko-KR" sz="1800" dirty="0">
                <a:latin typeface="+mn-ea"/>
              </a:rPr>
              <a:t>5</a:t>
            </a:r>
            <a:r>
              <a:rPr lang="ko-KR" altLang="en-US" sz="1800" dirty="0">
                <a:latin typeface="+mn-ea"/>
              </a:rPr>
              <a:t>초 간격으로 출현한다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좀비는 공격 대상을 향해 전진하고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대상과 닿으면 공격한다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좀비의 공격 대상은 기본적으로 타워다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플레이어와 좀비가 접촉할 때 좀비의 공격 대상은 플레이어로 변경된다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플레이어는 </a:t>
            </a:r>
            <a:r>
              <a:rPr lang="ko-KR" altLang="en-US" sz="1800" dirty="0" err="1">
                <a:latin typeface="+mn-ea"/>
              </a:rPr>
              <a:t>미니맵에</a:t>
            </a:r>
            <a:r>
              <a:rPr lang="ko-KR" altLang="en-US" sz="1800" dirty="0">
                <a:latin typeface="+mn-ea"/>
              </a:rPr>
              <a:t> 표시된 전체 지형을 자유롭게 이동할 수 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좀비는 길을 </a:t>
            </a:r>
            <a:r>
              <a:rPr lang="ko-KR" altLang="en-US" sz="1800" dirty="0" err="1">
                <a:latin typeface="+mn-ea"/>
              </a:rPr>
              <a:t>따라서만</a:t>
            </a:r>
            <a:r>
              <a:rPr lang="ko-KR" altLang="en-US" sz="1800" dirty="0">
                <a:latin typeface="+mn-ea"/>
              </a:rPr>
              <a:t> 이동할 수 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플레이어가 좀비를 제거할 때마다 스코어가 올라간다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플레이어가 </a:t>
            </a:r>
            <a:r>
              <a:rPr lang="ko-KR" altLang="en-US" sz="1800" b="1" dirty="0">
                <a:latin typeface="+mn-ea"/>
              </a:rPr>
              <a:t>좀비를 모두 제거하면</a:t>
            </a:r>
            <a:r>
              <a:rPr lang="ko-KR" altLang="en-US" sz="1800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다음 라운드</a:t>
            </a:r>
            <a:r>
              <a:rPr lang="ko-KR" altLang="en-US" sz="1800" dirty="0">
                <a:latin typeface="+mn-ea"/>
              </a:rPr>
              <a:t>로 넘어간다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endParaRPr lang="en-US" altLang="ko-KR" sz="18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타워가 파괴되거나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플레이어가 사망하면</a:t>
            </a:r>
            <a:r>
              <a:rPr lang="ko-KR" altLang="en-US" sz="1800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게임이 종료된다</a:t>
            </a:r>
            <a:r>
              <a:rPr lang="en-US" altLang="ko-KR" sz="1800" b="1" dirty="0">
                <a:latin typeface="+mn-ea"/>
              </a:rPr>
              <a:t>.</a:t>
            </a:r>
            <a:endParaRPr lang="en-US" altLang="ko-KR" sz="1800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22BAC5-65D9-4DD2-8C6E-08029D05337D}"/>
              </a:ext>
            </a:extLst>
          </p:cNvPr>
          <p:cNvGrpSpPr/>
          <p:nvPr/>
        </p:nvGrpSpPr>
        <p:grpSpPr>
          <a:xfrm>
            <a:off x="8724762" y="3420444"/>
            <a:ext cx="2443110" cy="2306344"/>
            <a:chOff x="7518186" y="288823"/>
            <a:chExt cx="1971676" cy="19670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8E1729-4081-405B-8D0A-77F31901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8186" y="288823"/>
              <a:ext cx="1971676" cy="1967014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815F953-966D-4C67-B48A-94424D1DF2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34943" y="423954"/>
              <a:ext cx="239059" cy="3142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F2BDC9E-B031-4A8D-AF18-A96FFD1F27A0}"/>
                </a:ext>
              </a:extLst>
            </p:cNvPr>
            <p:cNvCxnSpPr>
              <a:cxnSpLocks/>
            </p:cNvCxnSpPr>
            <p:nvPr/>
          </p:nvCxnSpPr>
          <p:spPr>
            <a:xfrm>
              <a:off x="7786381" y="1809768"/>
              <a:ext cx="239059" cy="3142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580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라운드가 갱신될 때 마다</a:t>
            </a:r>
            <a:r>
              <a:rPr lang="en-US" altLang="ko-KR" sz="3200" dirty="0">
                <a:latin typeface="+mj-ea"/>
              </a:rPr>
              <a:t>, </a:t>
            </a:r>
            <a:br>
              <a:rPr lang="en-US" altLang="ko-KR" sz="3200" dirty="0">
                <a:latin typeface="+mj-ea"/>
              </a:rPr>
            </a:br>
            <a:r>
              <a:rPr lang="ko-KR" altLang="en-US" sz="3200" dirty="0">
                <a:latin typeface="+mj-ea"/>
              </a:rPr>
              <a:t>화면 상하단에서 좀비가 </a:t>
            </a:r>
            <a:r>
              <a:rPr lang="en-US" altLang="ko-KR" sz="3200" dirty="0">
                <a:latin typeface="+mj-ea"/>
              </a:rPr>
              <a:t>5</a:t>
            </a:r>
            <a:r>
              <a:rPr lang="ko-KR" altLang="en-US" sz="3200" dirty="0">
                <a:latin typeface="+mj-ea"/>
              </a:rPr>
              <a:t>초 간격으로 출현한다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C4264-2AC4-4B14-ABA5-4179689A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26609"/>
            <a:ext cx="972007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최초 라운드 좀비의 수는 출현 위치 당 </a:t>
            </a:r>
            <a:r>
              <a:rPr lang="en-US" altLang="ko-KR" sz="1800" dirty="0">
                <a:latin typeface="+mn-ea"/>
              </a:rPr>
              <a:t>5</a:t>
            </a:r>
            <a:r>
              <a:rPr lang="ko-KR" altLang="en-US" sz="1800" dirty="0">
                <a:latin typeface="+mn-ea"/>
              </a:rPr>
              <a:t>마리다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네비게이션 시스템</a:t>
            </a:r>
            <a:r>
              <a:rPr lang="ko-KR" altLang="en-US" sz="1800" dirty="0">
                <a:latin typeface="+mn-ea"/>
              </a:rPr>
              <a:t>을 활용하여 좀비는 공격 대상을 향해 스스로 전진한다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endParaRPr lang="en-US" altLang="ko-KR" sz="18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물리 법칙</a:t>
            </a:r>
            <a:r>
              <a:rPr lang="ko-KR" altLang="en-US" sz="1800" dirty="0">
                <a:latin typeface="+mn-ea"/>
              </a:rPr>
              <a:t>을 적용하였고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사용자 파라미터에 따라 움직임을 조정</a:t>
            </a:r>
            <a:r>
              <a:rPr lang="ko-KR" altLang="en-US" sz="1800" dirty="0">
                <a:latin typeface="+mn-ea"/>
              </a:rPr>
              <a:t>할 수 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메카님</a:t>
            </a:r>
            <a:r>
              <a:rPr lang="ko-KR" altLang="en-US" sz="1800" b="1" dirty="0">
                <a:latin typeface="+mn-ea"/>
              </a:rPr>
              <a:t> 시스템을 </a:t>
            </a:r>
            <a:r>
              <a:rPr lang="ko-KR" altLang="en-US" sz="1800" dirty="0">
                <a:latin typeface="+mn-ea"/>
              </a:rPr>
              <a:t>활용하여 좀비 </a:t>
            </a:r>
            <a:r>
              <a:rPr lang="ko-KR" altLang="en-US" sz="1800" b="1" dirty="0">
                <a:latin typeface="+mn-ea"/>
              </a:rPr>
              <a:t>애니메이션</a:t>
            </a:r>
            <a:r>
              <a:rPr lang="ko-KR" altLang="en-US" sz="1800" dirty="0">
                <a:latin typeface="+mn-ea"/>
              </a:rPr>
              <a:t>을 적용하였다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endParaRPr lang="en-US" altLang="ko-KR" sz="18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미니맵</a:t>
            </a:r>
            <a:r>
              <a:rPr lang="ko-KR" altLang="en-US" sz="1800" dirty="0">
                <a:latin typeface="+mn-ea"/>
              </a:rPr>
              <a:t> 기능을 제공하며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왼손 컨트롤러 메뉴 버튼</a:t>
            </a:r>
            <a:r>
              <a:rPr lang="ko-KR" altLang="en-US" sz="1800" dirty="0">
                <a:latin typeface="+mn-ea"/>
              </a:rPr>
              <a:t>을 통해 </a:t>
            </a:r>
            <a:r>
              <a:rPr lang="ko-KR" altLang="en-US" sz="1800" dirty="0" err="1">
                <a:latin typeface="+mn-ea"/>
              </a:rPr>
              <a:t>토글할</a:t>
            </a:r>
            <a:r>
              <a:rPr lang="ko-KR" altLang="en-US" sz="1800" dirty="0">
                <a:latin typeface="+mn-ea"/>
              </a:rPr>
              <a:t> 수 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8E6409-359E-4795-8615-4BBA88D9D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32" y="4227919"/>
            <a:ext cx="3327633" cy="2545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5A82EA-4A84-4D5B-BB80-904566A1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53" y="4227919"/>
            <a:ext cx="2111360" cy="20825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7F41EC-5430-43B5-84F3-B3D4AE3AB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683" y="4227918"/>
            <a:ext cx="5601339" cy="19967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4453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라운드가 갱신될 때 마다</a:t>
            </a:r>
            <a:r>
              <a:rPr lang="en-US" altLang="ko-KR" sz="3200" dirty="0">
                <a:latin typeface="+mj-ea"/>
              </a:rPr>
              <a:t>, </a:t>
            </a:r>
            <a:br>
              <a:rPr lang="en-US" altLang="ko-KR" sz="3200" dirty="0">
                <a:latin typeface="+mj-ea"/>
              </a:rPr>
            </a:br>
            <a:r>
              <a:rPr lang="ko-KR" altLang="en-US" sz="3200" dirty="0">
                <a:latin typeface="+mj-ea"/>
              </a:rPr>
              <a:t>화면 상하단에서 좀비가 </a:t>
            </a:r>
            <a:r>
              <a:rPr lang="en-US" altLang="ko-KR" sz="3200" dirty="0">
                <a:latin typeface="+mj-ea"/>
              </a:rPr>
              <a:t>5</a:t>
            </a:r>
            <a:r>
              <a:rPr lang="ko-KR" altLang="en-US" sz="3200" dirty="0">
                <a:latin typeface="+mj-ea"/>
              </a:rPr>
              <a:t>초 간격으로 출현한다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727B66-C62D-4CB0-8419-DC526B7B22E4}"/>
              </a:ext>
            </a:extLst>
          </p:cNvPr>
          <p:cNvGrpSpPr/>
          <p:nvPr/>
        </p:nvGrpSpPr>
        <p:grpSpPr>
          <a:xfrm>
            <a:off x="9274002" y="2410628"/>
            <a:ext cx="2374021" cy="3891132"/>
            <a:chOff x="9534913" y="2309960"/>
            <a:chExt cx="2374021" cy="38911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26DD482-801C-4E03-A5D7-E85419247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3302" y="2309960"/>
              <a:ext cx="2365632" cy="38911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26EAF5-C3E4-4747-B04E-82F0B5F0781A}"/>
                </a:ext>
              </a:extLst>
            </p:cNvPr>
            <p:cNvSpPr/>
            <p:nvPr/>
          </p:nvSpPr>
          <p:spPr>
            <a:xfrm>
              <a:off x="9534913" y="3280095"/>
              <a:ext cx="313762" cy="3523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녹화_2019_06_19_08_43_46_294">
            <a:hlinkClick r:id="" action="ppaction://media"/>
            <a:extLst>
              <a:ext uri="{FF2B5EF4-FFF2-40B4-BE49-F238E27FC236}">
                <a16:creationId xmlns:a16="http://schemas.microsoft.com/office/drawing/2014/main" id="{307DBD38-B049-4FC2-A22E-242166EF12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1935" y="2103460"/>
            <a:ext cx="8182674" cy="419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좀비는 공격 대상에 닿으면 공격한다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C4264-2AC4-4B14-ABA5-4179689A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26609"/>
            <a:ext cx="972007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/>
              <a:t> 좀비의 공격 대상은 기본적으로 타워다</a:t>
            </a:r>
            <a:r>
              <a:rPr lang="en-US" altLang="ko-KR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/>
              <a:t> 플레이어와 좀비가 접촉할 때 좀비의 공격 대상은 플레이어로 변경된다</a:t>
            </a:r>
            <a:r>
              <a:rPr lang="en-US" altLang="ko-KR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/>
              <a:t> 좀비에게 데미지를 입으면 플레이어의 </a:t>
            </a:r>
            <a:r>
              <a:rPr lang="en-US" altLang="ko-KR" sz="1800" dirty="0"/>
              <a:t>HP</a:t>
            </a:r>
            <a:r>
              <a:rPr lang="ko-KR" altLang="en-US" sz="1800" dirty="0"/>
              <a:t>가 감소한다</a:t>
            </a:r>
            <a:r>
              <a:rPr lang="en-US" altLang="ko-KR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 </a:t>
            </a:r>
            <a:r>
              <a:rPr lang="ko-KR" altLang="en-US" sz="1800" b="1" dirty="0" err="1"/>
              <a:t>메카님</a:t>
            </a:r>
            <a:r>
              <a:rPr lang="ko-KR" altLang="en-US" sz="1800" b="1" dirty="0"/>
              <a:t> 시스템</a:t>
            </a:r>
            <a:r>
              <a:rPr lang="ko-KR" altLang="en-US" sz="1800" dirty="0"/>
              <a:t>을 활용하여 플레이어 </a:t>
            </a:r>
            <a:r>
              <a:rPr lang="ko-KR" altLang="en-US" sz="1800" b="1" dirty="0"/>
              <a:t>애니메이션</a:t>
            </a:r>
            <a:r>
              <a:rPr lang="ko-KR" altLang="en-US" sz="1800" dirty="0"/>
              <a:t>을 적용하였다</a:t>
            </a:r>
            <a:r>
              <a:rPr lang="en-US" altLang="ko-KR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/>
              <a:t> 좀비는 길을 </a:t>
            </a:r>
            <a:r>
              <a:rPr lang="ko-KR" altLang="en-US" sz="1800" dirty="0" err="1"/>
              <a:t>따라서만</a:t>
            </a:r>
            <a:r>
              <a:rPr lang="ko-KR" altLang="en-US" sz="1800" dirty="0"/>
              <a:t> 이동할 수 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CE79015-696E-473A-B217-D87E9DD7D7A0}"/>
              </a:ext>
            </a:extLst>
          </p:cNvPr>
          <p:cNvGrpSpPr/>
          <p:nvPr/>
        </p:nvGrpSpPr>
        <p:grpSpPr>
          <a:xfrm>
            <a:off x="8472407" y="1913622"/>
            <a:ext cx="2443110" cy="2306344"/>
            <a:chOff x="6830892" y="4255527"/>
            <a:chExt cx="2443110" cy="230634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D3C7B2E-B3B1-4C60-AD0D-E3BE673EE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0892" y="4255527"/>
              <a:ext cx="2443110" cy="2306344"/>
            </a:xfrm>
            <a:prstGeom prst="rect">
              <a:avLst/>
            </a:prstGeom>
          </p:spPr>
        </p:pic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537CC61-B4CD-471F-9137-875FD5FF92FD}"/>
                </a:ext>
              </a:extLst>
            </p:cNvPr>
            <p:cNvSpPr/>
            <p:nvPr/>
          </p:nvSpPr>
          <p:spPr>
            <a:xfrm>
              <a:off x="7062455" y="4427989"/>
              <a:ext cx="989992" cy="1812022"/>
            </a:xfrm>
            <a:custGeom>
              <a:avLst/>
              <a:gdLst>
                <a:gd name="connsiteX0" fmla="*/ 0 w 989992"/>
                <a:gd name="connsiteY0" fmla="*/ 0 h 1812022"/>
                <a:gd name="connsiteX1" fmla="*/ 8389 w 989992"/>
                <a:gd name="connsiteY1" fmla="*/ 377505 h 1812022"/>
                <a:gd name="connsiteX2" fmla="*/ 16778 w 989992"/>
                <a:gd name="connsiteY2" fmla="*/ 411061 h 1812022"/>
                <a:gd name="connsiteX3" fmla="*/ 25167 w 989992"/>
                <a:gd name="connsiteY3" fmla="*/ 536896 h 1812022"/>
                <a:gd name="connsiteX4" fmla="*/ 33556 w 989992"/>
                <a:gd name="connsiteY4" fmla="*/ 587230 h 1812022"/>
                <a:gd name="connsiteX5" fmla="*/ 50334 w 989992"/>
                <a:gd name="connsiteY5" fmla="*/ 696286 h 1812022"/>
                <a:gd name="connsiteX6" fmla="*/ 67112 w 989992"/>
                <a:gd name="connsiteY6" fmla="*/ 1023457 h 1812022"/>
                <a:gd name="connsiteX7" fmla="*/ 75501 w 989992"/>
                <a:gd name="connsiteY7" fmla="*/ 1082180 h 1812022"/>
                <a:gd name="connsiteX8" fmla="*/ 83890 w 989992"/>
                <a:gd name="connsiteY8" fmla="*/ 1149292 h 1812022"/>
                <a:gd name="connsiteX9" fmla="*/ 100668 w 989992"/>
                <a:gd name="connsiteY9" fmla="*/ 1375795 h 1812022"/>
                <a:gd name="connsiteX10" fmla="*/ 109057 w 989992"/>
                <a:gd name="connsiteY10" fmla="*/ 1526796 h 1812022"/>
                <a:gd name="connsiteX11" fmla="*/ 134224 w 989992"/>
                <a:gd name="connsiteY11" fmla="*/ 1644242 h 1812022"/>
                <a:gd name="connsiteX12" fmla="*/ 167780 w 989992"/>
                <a:gd name="connsiteY12" fmla="*/ 1719743 h 1812022"/>
                <a:gd name="connsiteX13" fmla="*/ 192947 w 989992"/>
                <a:gd name="connsiteY13" fmla="*/ 1736521 h 1812022"/>
                <a:gd name="connsiteX14" fmla="*/ 201336 w 989992"/>
                <a:gd name="connsiteY14" fmla="*/ 1761688 h 1812022"/>
                <a:gd name="connsiteX15" fmla="*/ 226503 w 989992"/>
                <a:gd name="connsiteY15" fmla="*/ 1770077 h 1812022"/>
                <a:gd name="connsiteX16" fmla="*/ 276837 w 989992"/>
                <a:gd name="connsiteY16" fmla="*/ 1795244 h 1812022"/>
                <a:gd name="connsiteX17" fmla="*/ 343949 w 989992"/>
                <a:gd name="connsiteY17" fmla="*/ 1812022 h 1812022"/>
                <a:gd name="connsiteX18" fmla="*/ 536896 w 989992"/>
                <a:gd name="connsiteY18" fmla="*/ 1786855 h 1812022"/>
                <a:gd name="connsiteX19" fmla="*/ 562063 w 989992"/>
                <a:gd name="connsiteY19" fmla="*/ 1770077 h 1812022"/>
                <a:gd name="connsiteX20" fmla="*/ 578841 w 989992"/>
                <a:gd name="connsiteY20" fmla="*/ 1744910 h 1812022"/>
                <a:gd name="connsiteX21" fmla="*/ 595619 w 989992"/>
                <a:gd name="connsiteY21" fmla="*/ 1694576 h 1812022"/>
                <a:gd name="connsiteX22" fmla="*/ 612397 w 989992"/>
                <a:gd name="connsiteY22" fmla="*/ 1669409 h 1812022"/>
                <a:gd name="connsiteX23" fmla="*/ 604008 w 989992"/>
                <a:gd name="connsiteY23" fmla="*/ 1518408 h 1812022"/>
                <a:gd name="connsiteX24" fmla="*/ 595619 w 989992"/>
                <a:gd name="connsiteY24" fmla="*/ 1459685 h 1812022"/>
                <a:gd name="connsiteX25" fmla="*/ 604008 w 989992"/>
                <a:gd name="connsiteY25" fmla="*/ 1166070 h 1812022"/>
                <a:gd name="connsiteX26" fmla="*/ 612397 w 989992"/>
                <a:gd name="connsiteY26" fmla="*/ 1090569 h 1812022"/>
                <a:gd name="connsiteX27" fmla="*/ 620786 w 989992"/>
                <a:gd name="connsiteY27" fmla="*/ 989901 h 1812022"/>
                <a:gd name="connsiteX28" fmla="*/ 629175 w 989992"/>
                <a:gd name="connsiteY28" fmla="*/ 855677 h 1812022"/>
                <a:gd name="connsiteX29" fmla="*/ 637564 w 989992"/>
                <a:gd name="connsiteY29" fmla="*/ 755009 h 1812022"/>
                <a:gd name="connsiteX30" fmla="*/ 645953 w 989992"/>
                <a:gd name="connsiteY30" fmla="*/ 629174 h 1812022"/>
                <a:gd name="connsiteX31" fmla="*/ 654342 w 989992"/>
                <a:gd name="connsiteY31" fmla="*/ 545285 h 1812022"/>
                <a:gd name="connsiteX32" fmla="*/ 662731 w 989992"/>
                <a:gd name="connsiteY32" fmla="*/ 511729 h 1812022"/>
                <a:gd name="connsiteX33" fmla="*/ 687897 w 989992"/>
                <a:gd name="connsiteY33" fmla="*/ 436228 h 1812022"/>
                <a:gd name="connsiteX34" fmla="*/ 696286 w 989992"/>
                <a:gd name="connsiteY34" fmla="*/ 411061 h 1812022"/>
                <a:gd name="connsiteX35" fmla="*/ 721453 w 989992"/>
                <a:gd name="connsiteY35" fmla="*/ 360727 h 1812022"/>
                <a:gd name="connsiteX36" fmla="*/ 796954 w 989992"/>
                <a:gd name="connsiteY36" fmla="*/ 327171 h 1812022"/>
                <a:gd name="connsiteX37" fmla="*/ 822121 w 989992"/>
                <a:gd name="connsiteY37" fmla="*/ 318782 h 1812022"/>
                <a:gd name="connsiteX38" fmla="*/ 914400 w 989992"/>
                <a:gd name="connsiteY38" fmla="*/ 335560 h 1812022"/>
                <a:gd name="connsiteX39" fmla="*/ 939567 w 989992"/>
                <a:gd name="connsiteY39" fmla="*/ 352338 h 1812022"/>
                <a:gd name="connsiteX40" fmla="*/ 964734 w 989992"/>
                <a:gd name="connsiteY40" fmla="*/ 461395 h 1812022"/>
                <a:gd name="connsiteX41" fmla="*/ 981512 w 989992"/>
                <a:gd name="connsiteY41" fmla="*/ 578841 h 1812022"/>
                <a:gd name="connsiteX42" fmla="*/ 989901 w 989992"/>
                <a:gd name="connsiteY42" fmla="*/ 671119 h 181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89992" h="1812022">
                  <a:moveTo>
                    <a:pt x="0" y="0"/>
                  </a:moveTo>
                  <a:cubicBezTo>
                    <a:pt x="2796" y="125835"/>
                    <a:pt x="3256" y="251744"/>
                    <a:pt x="8389" y="377505"/>
                  </a:cubicBezTo>
                  <a:cubicBezTo>
                    <a:pt x="8859" y="389025"/>
                    <a:pt x="15571" y="399595"/>
                    <a:pt x="16778" y="411061"/>
                  </a:cubicBezTo>
                  <a:cubicBezTo>
                    <a:pt x="21179" y="452868"/>
                    <a:pt x="21181" y="495047"/>
                    <a:pt x="25167" y="536896"/>
                  </a:cubicBezTo>
                  <a:cubicBezTo>
                    <a:pt x="26780" y="553829"/>
                    <a:pt x="31446" y="570352"/>
                    <a:pt x="33556" y="587230"/>
                  </a:cubicBezTo>
                  <a:cubicBezTo>
                    <a:pt x="46532" y="691040"/>
                    <a:pt x="31892" y="640959"/>
                    <a:pt x="50334" y="696286"/>
                  </a:cubicBezTo>
                  <a:cubicBezTo>
                    <a:pt x="71364" y="885555"/>
                    <a:pt x="46703" y="645892"/>
                    <a:pt x="67112" y="1023457"/>
                  </a:cubicBezTo>
                  <a:cubicBezTo>
                    <a:pt x="68179" y="1043201"/>
                    <a:pt x="72888" y="1062580"/>
                    <a:pt x="75501" y="1082180"/>
                  </a:cubicBezTo>
                  <a:cubicBezTo>
                    <a:pt x="78481" y="1104527"/>
                    <a:pt x="81647" y="1126859"/>
                    <a:pt x="83890" y="1149292"/>
                  </a:cubicBezTo>
                  <a:cubicBezTo>
                    <a:pt x="90150" y="1211892"/>
                    <a:pt x="97056" y="1316189"/>
                    <a:pt x="100668" y="1375795"/>
                  </a:cubicBezTo>
                  <a:cubicBezTo>
                    <a:pt x="103718" y="1426114"/>
                    <a:pt x="104871" y="1476559"/>
                    <a:pt x="109057" y="1526796"/>
                  </a:cubicBezTo>
                  <a:cubicBezTo>
                    <a:pt x="111404" y="1554957"/>
                    <a:pt x="126651" y="1621523"/>
                    <a:pt x="134224" y="1644242"/>
                  </a:cubicBezTo>
                  <a:cubicBezTo>
                    <a:pt x="142531" y="1669162"/>
                    <a:pt x="147839" y="1699802"/>
                    <a:pt x="167780" y="1719743"/>
                  </a:cubicBezTo>
                  <a:cubicBezTo>
                    <a:pt x="174909" y="1726872"/>
                    <a:pt x="184558" y="1730928"/>
                    <a:pt x="192947" y="1736521"/>
                  </a:cubicBezTo>
                  <a:cubicBezTo>
                    <a:pt x="195743" y="1744910"/>
                    <a:pt x="195083" y="1755435"/>
                    <a:pt x="201336" y="1761688"/>
                  </a:cubicBezTo>
                  <a:cubicBezTo>
                    <a:pt x="207589" y="1767941"/>
                    <a:pt x="218594" y="1766122"/>
                    <a:pt x="226503" y="1770077"/>
                  </a:cubicBezTo>
                  <a:cubicBezTo>
                    <a:pt x="272319" y="1792985"/>
                    <a:pt x="230448" y="1782592"/>
                    <a:pt x="276837" y="1795244"/>
                  </a:cubicBezTo>
                  <a:cubicBezTo>
                    <a:pt x="299084" y="1801311"/>
                    <a:pt x="343949" y="1812022"/>
                    <a:pt x="343949" y="1812022"/>
                  </a:cubicBezTo>
                  <a:cubicBezTo>
                    <a:pt x="363189" y="1810890"/>
                    <a:pt x="493762" y="1815611"/>
                    <a:pt x="536896" y="1786855"/>
                  </a:cubicBezTo>
                  <a:lnTo>
                    <a:pt x="562063" y="1770077"/>
                  </a:lnTo>
                  <a:cubicBezTo>
                    <a:pt x="567656" y="1761688"/>
                    <a:pt x="574746" y="1754123"/>
                    <a:pt x="578841" y="1744910"/>
                  </a:cubicBezTo>
                  <a:cubicBezTo>
                    <a:pt x="586024" y="1728749"/>
                    <a:pt x="585809" y="1709291"/>
                    <a:pt x="595619" y="1694576"/>
                  </a:cubicBezTo>
                  <a:lnTo>
                    <a:pt x="612397" y="1669409"/>
                  </a:lnTo>
                  <a:cubicBezTo>
                    <a:pt x="609601" y="1619075"/>
                    <a:pt x="608028" y="1568659"/>
                    <a:pt x="604008" y="1518408"/>
                  </a:cubicBezTo>
                  <a:cubicBezTo>
                    <a:pt x="602431" y="1498698"/>
                    <a:pt x="595619" y="1479458"/>
                    <a:pt x="595619" y="1459685"/>
                  </a:cubicBezTo>
                  <a:cubicBezTo>
                    <a:pt x="595619" y="1361773"/>
                    <a:pt x="599562" y="1263881"/>
                    <a:pt x="604008" y="1166070"/>
                  </a:cubicBezTo>
                  <a:cubicBezTo>
                    <a:pt x="605158" y="1140774"/>
                    <a:pt x="609996" y="1115777"/>
                    <a:pt x="612397" y="1090569"/>
                  </a:cubicBezTo>
                  <a:cubicBezTo>
                    <a:pt x="615589" y="1057048"/>
                    <a:pt x="618387" y="1023488"/>
                    <a:pt x="620786" y="989901"/>
                  </a:cubicBezTo>
                  <a:cubicBezTo>
                    <a:pt x="623980" y="945186"/>
                    <a:pt x="625981" y="900392"/>
                    <a:pt x="629175" y="855677"/>
                  </a:cubicBezTo>
                  <a:cubicBezTo>
                    <a:pt x="631574" y="822090"/>
                    <a:pt x="635077" y="788589"/>
                    <a:pt x="637564" y="755009"/>
                  </a:cubicBezTo>
                  <a:cubicBezTo>
                    <a:pt x="640669" y="713086"/>
                    <a:pt x="642601" y="671078"/>
                    <a:pt x="645953" y="629174"/>
                  </a:cubicBezTo>
                  <a:cubicBezTo>
                    <a:pt x="648194" y="601161"/>
                    <a:pt x="650368" y="573105"/>
                    <a:pt x="654342" y="545285"/>
                  </a:cubicBezTo>
                  <a:cubicBezTo>
                    <a:pt x="655973" y="533871"/>
                    <a:pt x="659418" y="522772"/>
                    <a:pt x="662731" y="511729"/>
                  </a:cubicBezTo>
                  <a:cubicBezTo>
                    <a:pt x="670354" y="486320"/>
                    <a:pt x="679508" y="461395"/>
                    <a:pt x="687897" y="436228"/>
                  </a:cubicBezTo>
                  <a:lnTo>
                    <a:pt x="696286" y="411061"/>
                  </a:lnTo>
                  <a:cubicBezTo>
                    <a:pt x="703109" y="390592"/>
                    <a:pt x="705191" y="376989"/>
                    <a:pt x="721453" y="360727"/>
                  </a:cubicBezTo>
                  <a:cubicBezTo>
                    <a:pt x="741394" y="340786"/>
                    <a:pt x="772034" y="335478"/>
                    <a:pt x="796954" y="327171"/>
                  </a:cubicBezTo>
                  <a:lnTo>
                    <a:pt x="822121" y="318782"/>
                  </a:lnTo>
                  <a:cubicBezTo>
                    <a:pt x="835729" y="320726"/>
                    <a:pt x="894623" y="327084"/>
                    <a:pt x="914400" y="335560"/>
                  </a:cubicBezTo>
                  <a:cubicBezTo>
                    <a:pt x="923667" y="339532"/>
                    <a:pt x="931178" y="346745"/>
                    <a:pt x="939567" y="352338"/>
                  </a:cubicBezTo>
                  <a:cubicBezTo>
                    <a:pt x="959351" y="411690"/>
                    <a:pt x="957474" y="396054"/>
                    <a:pt x="964734" y="461395"/>
                  </a:cubicBezTo>
                  <a:cubicBezTo>
                    <a:pt x="976987" y="571670"/>
                    <a:pt x="962479" y="521742"/>
                    <a:pt x="981512" y="578841"/>
                  </a:cubicBezTo>
                  <a:cubicBezTo>
                    <a:pt x="991483" y="648636"/>
                    <a:pt x="989901" y="617790"/>
                    <a:pt x="989901" y="671119"/>
                  </a:cubicBezTo>
                </a:path>
              </a:pathLst>
            </a:cu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BED8655-7A48-48DC-9991-17343A6B8696}"/>
                </a:ext>
              </a:extLst>
            </p:cNvPr>
            <p:cNvSpPr/>
            <p:nvPr/>
          </p:nvSpPr>
          <p:spPr>
            <a:xfrm>
              <a:off x="8053431" y="4538444"/>
              <a:ext cx="964734" cy="1920882"/>
            </a:xfrm>
            <a:custGeom>
              <a:avLst/>
              <a:gdLst>
                <a:gd name="connsiteX0" fmla="*/ 25167 w 964734"/>
                <a:gd name="connsiteY0" fmla="*/ 998290 h 1920882"/>
                <a:gd name="connsiteX1" fmla="*/ 16778 w 964734"/>
                <a:gd name="connsiteY1" fmla="*/ 1040235 h 1920882"/>
                <a:gd name="connsiteX2" fmla="*/ 8389 w 964734"/>
                <a:gd name="connsiteY2" fmla="*/ 1065402 h 1920882"/>
                <a:gd name="connsiteX3" fmla="*/ 0 w 964734"/>
                <a:gd name="connsiteY3" fmla="*/ 1191237 h 1920882"/>
                <a:gd name="connsiteX4" fmla="*/ 8389 w 964734"/>
                <a:gd name="connsiteY4" fmla="*/ 1526796 h 1920882"/>
                <a:gd name="connsiteX5" fmla="*/ 33556 w 964734"/>
                <a:gd name="connsiteY5" fmla="*/ 1585519 h 1920882"/>
                <a:gd name="connsiteX6" fmla="*/ 83890 w 964734"/>
                <a:gd name="connsiteY6" fmla="*/ 1610686 h 1920882"/>
                <a:gd name="connsiteX7" fmla="*/ 134224 w 964734"/>
                <a:gd name="connsiteY7" fmla="*/ 1635853 h 1920882"/>
                <a:gd name="connsiteX8" fmla="*/ 218114 w 964734"/>
                <a:gd name="connsiteY8" fmla="*/ 1627464 h 1920882"/>
                <a:gd name="connsiteX9" fmla="*/ 268448 w 964734"/>
                <a:gd name="connsiteY9" fmla="*/ 1610686 h 1920882"/>
                <a:gd name="connsiteX10" fmla="*/ 310393 w 964734"/>
                <a:gd name="connsiteY10" fmla="*/ 1577130 h 1920882"/>
                <a:gd name="connsiteX11" fmla="*/ 360727 w 964734"/>
                <a:gd name="connsiteY11" fmla="*/ 1543574 h 1920882"/>
                <a:gd name="connsiteX12" fmla="*/ 377505 w 964734"/>
                <a:gd name="connsiteY12" fmla="*/ 1518407 h 1920882"/>
                <a:gd name="connsiteX13" fmla="*/ 402672 w 964734"/>
                <a:gd name="connsiteY13" fmla="*/ 1493240 h 1920882"/>
                <a:gd name="connsiteX14" fmla="*/ 411061 w 964734"/>
                <a:gd name="connsiteY14" fmla="*/ 1468073 h 1920882"/>
                <a:gd name="connsiteX15" fmla="*/ 427839 w 964734"/>
                <a:gd name="connsiteY15" fmla="*/ 1442906 h 1920882"/>
                <a:gd name="connsiteX16" fmla="*/ 444617 w 964734"/>
                <a:gd name="connsiteY16" fmla="*/ 1392573 h 1920882"/>
                <a:gd name="connsiteX17" fmla="*/ 436228 w 964734"/>
                <a:gd name="connsiteY17" fmla="*/ 771787 h 1920882"/>
                <a:gd name="connsiteX18" fmla="*/ 427839 w 964734"/>
                <a:gd name="connsiteY18" fmla="*/ 520117 h 1920882"/>
                <a:gd name="connsiteX19" fmla="*/ 436228 w 964734"/>
                <a:gd name="connsiteY19" fmla="*/ 352338 h 1920882"/>
                <a:gd name="connsiteX20" fmla="*/ 453006 w 964734"/>
                <a:gd name="connsiteY20" fmla="*/ 302004 h 1920882"/>
                <a:gd name="connsiteX21" fmla="*/ 461395 w 964734"/>
                <a:gd name="connsiteY21" fmla="*/ 268448 h 1920882"/>
                <a:gd name="connsiteX22" fmla="*/ 478173 w 964734"/>
                <a:gd name="connsiteY22" fmla="*/ 218114 h 1920882"/>
                <a:gd name="connsiteX23" fmla="*/ 494951 w 964734"/>
                <a:gd name="connsiteY23" fmla="*/ 159391 h 1920882"/>
                <a:gd name="connsiteX24" fmla="*/ 511729 w 964734"/>
                <a:gd name="connsiteY24" fmla="*/ 134224 h 1920882"/>
                <a:gd name="connsiteX25" fmla="*/ 553674 w 964734"/>
                <a:gd name="connsiteY25" fmla="*/ 67112 h 1920882"/>
                <a:gd name="connsiteX26" fmla="*/ 570452 w 964734"/>
                <a:gd name="connsiteY26" fmla="*/ 41945 h 1920882"/>
                <a:gd name="connsiteX27" fmla="*/ 604008 w 964734"/>
                <a:gd name="connsiteY27" fmla="*/ 33556 h 1920882"/>
                <a:gd name="connsiteX28" fmla="*/ 654341 w 964734"/>
                <a:gd name="connsiteY28" fmla="*/ 16778 h 1920882"/>
                <a:gd name="connsiteX29" fmla="*/ 713064 w 964734"/>
                <a:gd name="connsiteY29" fmla="*/ 0 h 1920882"/>
                <a:gd name="connsiteX30" fmla="*/ 796954 w 964734"/>
                <a:gd name="connsiteY30" fmla="*/ 8389 h 1920882"/>
                <a:gd name="connsiteX31" fmla="*/ 805343 w 964734"/>
                <a:gd name="connsiteY31" fmla="*/ 33556 h 1920882"/>
                <a:gd name="connsiteX32" fmla="*/ 830510 w 964734"/>
                <a:gd name="connsiteY32" fmla="*/ 50334 h 1920882"/>
                <a:gd name="connsiteX33" fmla="*/ 872455 w 964734"/>
                <a:gd name="connsiteY33" fmla="*/ 176169 h 1920882"/>
                <a:gd name="connsiteX34" fmla="*/ 889233 w 964734"/>
                <a:gd name="connsiteY34" fmla="*/ 226503 h 1920882"/>
                <a:gd name="connsiteX35" fmla="*/ 897622 w 964734"/>
                <a:gd name="connsiteY35" fmla="*/ 251670 h 1920882"/>
                <a:gd name="connsiteX36" fmla="*/ 914400 w 964734"/>
                <a:gd name="connsiteY36" fmla="*/ 318782 h 1920882"/>
                <a:gd name="connsiteX37" fmla="*/ 922789 w 964734"/>
                <a:gd name="connsiteY37" fmla="*/ 352338 h 1920882"/>
                <a:gd name="connsiteX38" fmla="*/ 939567 w 964734"/>
                <a:gd name="connsiteY38" fmla="*/ 402672 h 1920882"/>
                <a:gd name="connsiteX39" fmla="*/ 947956 w 964734"/>
                <a:gd name="connsiteY39" fmla="*/ 453006 h 1920882"/>
                <a:gd name="connsiteX40" fmla="*/ 964734 w 964734"/>
                <a:gd name="connsiteY40" fmla="*/ 511728 h 1920882"/>
                <a:gd name="connsiteX41" fmla="*/ 956345 w 964734"/>
                <a:gd name="connsiteY41" fmla="*/ 838899 h 1920882"/>
                <a:gd name="connsiteX42" fmla="*/ 947956 w 964734"/>
                <a:gd name="connsiteY42" fmla="*/ 880844 h 1920882"/>
                <a:gd name="connsiteX43" fmla="*/ 939567 w 964734"/>
                <a:gd name="connsiteY43" fmla="*/ 989901 h 1920882"/>
                <a:gd name="connsiteX44" fmla="*/ 931178 w 964734"/>
                <a:gd name="connsiteY44" fmla="*/ 1057013 h 1920882"/>
                <a:gd name="connsiteX45" fmla="*/ 922789 w 964734"/>
                <a:gd name="connsiteY45" fmla="*/ 1258349 h 1920882"/>
                <a:gd name="connsiteX46" fmla="*/ 914400 w 964734"/>
                <a:gd name="connsiteY46" fmla="*/ 1359017 h 1920882"/>
                <a:gd name="connsiteX47" fmla="*/ 922789 w 964734"/>
                <a:gd name="connsiteY47" fmla="*/ 1803633 h 1920882"/>
                <a:gd name="connsiteX48" fmla="*/ 931178 w 964734"/>
                <a:gd name="connsiteY48" fmla="*/ 1895912 h 19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64734" h="1920882">
                  <a:moveTo>
                    <a:pt x="25167" y="998290"/>
                  </a:moveTo>
                  <a:cubicBezTo>
                    <a:pt x="22371" y="1012272"/>
                    <a:pt x="20236" y="1026402"/>
                    <a:pt x="16778" y="1040235"/>
                  </a:cubicBezTo>
                  <a:cubicBezTo>
                    <a:pt x="14633" y="1048814"/>
                    <a:pt x="9366" y="1056613"/>
                    <a:pt x="8389" y="1065402"/>
                  </a:cubicBezTo>
                  <a:cubicBezTo>
                    <a:pt x="3747" y="1107183"/>
                    <a:pt x="2796" y="1149292"/>
                    <a:pt x="0" y="1191237"/>
                  </a:cubicBezTo>
                  <a:cubicBezTo>
                    <a:pt x="2796" y="1303090"/>
                    <a:pt x="3308" y="1415023"/>
                    <a:pt x="8389" y="1526796"/>
                  </a:cubicBezTo>
                  <a:cubicBezTo>
                    <a:pt x="9306" y="1546966"/>
                    <a:pt x="19055" y="1571018"/>
                    <a:pt x="33556" y="1585519"/>
                  </a:cubicBezTo>
                  <a:cubicBezTo>
                    <a:pt x="57598" y="1609561"/>
                    <a:pt x="56598" y="1597040"/>
                    <a:pt x="83890" y="1610686"/>
                  </a:cubicBezTo>
                  <a:cubicBezTo>
                    <a:pt x="148939" y="1643211"/>
                    <a:pt x="70966" y="1614767"/>
                    <a:pt x="134224" y="1635853"/>
                  </a:cubicBezTo>
                  <a:cubicBezTo>
                    <a:pt x="162187" y="1633057"/>
                    <a:pt x="190493" y="1632643"/>
                    <a:pt x="218114" y="1627464"/>
                  </a:cubicBezTo>
                  <a:cubicBezTo>
                    <a:pt x="235497" y="1624205"/>
                    <a:pt x="268448" y="1610686"/>
                    <a:pt x="268448" y="1610686"/>
                  </a:cubicBezTo>
                  <a:cubicBezTo>
                    <a:pt x="299449" y="1564185"/>
                    <a:pt x="267489" y="1600966"/>
                    <a:pt x="310393" y="1577130"/>
                  </a:cubicBezTo>
                  <a:cubicBezTo>
                    <a:pt x="328020" y="1567337"/>
                    <a:pt x="360727" y="1543574"/>
                    <a:pt x="360727" y="1543574"/>
                  </a:cubicBezTo>
                  <a:cubicBezTo>
                    <a:pt x="366320" y="1535185"/>
                    <a:pt x="371050" y="1526152"/>
                    <a:pt x="377505" y="1518407"/>
                  </a:cubicBezTo>
                  <a:cubicBezTo>
                    <a:pt x="385100" y="1509293"/>
                    <a:pt x="396091" y="1503111"/>
                    <a:pt x="402672" y="1493240"/>
                  </a:cubicBezTo>
                  <a:cubicBezTo>
                    <a:pt x="407577" y="1485882"/>
                    <a:pt x="407106" y="1475982"/>
                    <a:pt x="411061" y="1468073"/>
                  </a:cubicBezTo>
                  <a:cubicBezTo>
                    <a:pt x="415570" y="1459055"/>
                    <a:pt x="423744" y="1452119"/>
                    <a:pt x="427839" y="1442906"/>
                  </a:cubicBezTo>
                  <a:cubicBezTo>
                    <a:pt x="435022" y="1426745"/>
                    <a:pt x="444617" y="1392573"/>
                    <a:pt x="444617" y="1392573"/>
                  </a:cubicBezTo>
                  <a:cubicBezTo>
                    <a:pt x="441821" y="1185644"/>
                    <a:pt x="440207" y="978696"/>
                    <a:pt x="436228" y="771787"/>
                  </a:cubicBezTo>
                  <a:cubicBezTo>
                    <a:pt x="434614" y="687866"/>
                    <a:pt x="427839" y="604054"/>
                    <a:pt x="427839" y="520117"/>
                  </a:cubicBezTo>
                  <a:cubicBezTo>
                    <a:pt x="427839" y="464121"/>
                    <a:pt x="429809" y="407965"/>
                    <a:pt x="436228" y="352338"/>
                  </a:cubicBezTo>
                  <a:cubicBezTo>
                    <a:pt x="438255" y="334769"/>
                    <a:pt x="448717" y="319162"/>
                    <a:pt x="453006" y="302004"/>
                  </a:cubicBezTo>
                  <a:cubicBezTo>
                    <a:pt x="455802" y="290819"/>
                    <a:pt x="458082" y="279491"/>
                    <a:pt x="461395" y="268448"/>
                  </a:cubicBezTo>
                  <a:cubicBezTo>
                    <a:pt x="466477" y="251508"/>
                    <a:pt x="473884" y="235272"/>
                    <a:pt x="478173" y="218114"/>
                  </a:cubicBezTo>
                  <a:cubicBezTo>
                    <a:pt x="480861" y="207363"/>
                    <a:pt x="488934" y="171426"/>
                    <a:pt x="494951" y="159391"/>
                  </a:cubicBezTo>
                  <a:cubicBezTo>
                    <a:pt x="499460" y="150373"/>
                    <a:pt x="507634" y="143437"/>
                    <a:pt x="511729" y="134224"/>
                  </a:cubicBezTo>
                  <a:cubicBezTo>
                    <a:pt x="541153" y="68020"/>
                    <a:pt x="508400" y="97295"/>
                    <a:pt x="553674" y="67112"/>
                  </a:cubicBezTo>
                  <a:cubicBezTo>
                    <a:pt x="559267" y="58723"/>
                    <a:pt x="562063" y="47538"/>
                    <a:pt x="570452" y="41945"/>
                  </a:cubicBezTo>
                  <a:cubicBezTo>
                    <a:pt x="580045" y="35550"/>
                    <a:pt x="592965" y="36869"/>
                    <a:pt x="604008" y="33556"/>
                  </a:cubicBezTo>
                  <a:cubicBezTo>
                    <a:pt x="620947" y="28474"/>
                    <a:pt x="637184" y="21067"/>
                    <a:pt x="654341" y="16778"/>
                  </a:cubicBezTo>
                  <a:cubicBezTo>
                    <a:pt x="696476" y="6244"/>
                    <a:pt x="676959" y="12035"/>
                    <a:pt x="713064" y="0"/>
                  </a:cubicBezTo>
                  <a:cubicBezTo>
                    <a:pt x="741027" y="2796"/>
                    <a:pt x="770543" y="-1215"/>
                    <a:pt x="796954" y="8389"/>
                  </a:cubicBezTo>
                  <a:cubicBezTo>
                    <a:pt x="805264" y="11411"/>
                    <a:pt x="799819" y="26651"/>
                    <a:pt x="805343" y="33556"/>
                  </a:cubicBezTo>
                  <a:cubicBezTo>
                    <a:pt x="811641" y="41429"/>
                    <a:pt x="822121" y="44741"/>
                    <a:pt x="830510" y="50334"/>
                  </a:cubicBezTo>
                  <a:lnTo>
                    <a:pt x="872455" y="176169"/>
                  </a:lnTo>
                  <a:lnTo>
                    <a:pt x="889233" y="226503"/>
                  </a:lnTo>
                  <a:cubicBezTo>
                    <a:pt x="892029" y="234892"/>
                    <a:pt x="895477" y="243091"/>
                    <a:pt x="897622" y="251670"/>
                  </a:cubicBezTo>
                  <a:lnTo>
                    <a:pt x="914400" y="318782"/>
                  </a:lnTo>
                  <a:cubicBezTo>
                    <a:pt x="917196" y="329967"/>
                    <a:pt x="919143" y="341400"/>
                    <a:pt x="922789" y="352338"/>
                  </a:cubicBezTo>
                  <a:cubicBezTo>
                    <a:pt x="928382" y="369116"/>
                    <a:pt x="936660" y="385227"/>
                    <a:pt x="939567" y="402672"/>
                  </a:cubicBezTo>
                  <a:cubicBezTo>
                    <a:pt x="942363" y="419450"/>
                    <a:pt x="944620" y="436327"/>
                    <a:pt x="947956" y="453006"/>
                  </a:cubicBezTo>
                  <a:cubicBezTo>
                    <a:pt x="953223" y="479342"/>
                    <a:pt x="956738" y="487741"/>
                    <a:pt x="964734" y="511728"/>
                  </a:cubicBezTo>
                  <a:cubicBezTo>
                    <a:pt x="961938" y="620785"/>
                    <a:pt x="961299" y="729919"/>
                    <a:pt x="956345" y="838899"/>
                  </a:cubicBezTo>
                  <a:cubicBezTo>
                    <a:pt x="955698" y="853143"/>
                    <a:pt x="949531" y="866673"/>
                    <a:pt x="947956" y="880844"/>
                  </a:cubicBezTo>
                  <a:cubicBezTo>
                    <a:pt x="943930" y="917081"/>
                    <a:pt x="943024" y="953606"/>
                    <a:pt x="939567" y="989901"/>
                  </a:cubicBezTo>
                  <a:cubicBezTo>
                    <a:pt x="937430" y="1012344"/>
                    <a:pt x="933974" y="1034642"/>
                    <a:pt x="931178" y="1057013"/>
                  </a:cubicBezTo>
                  <a:cubicBezTo>
                    <a:pt x="928382" y="1124125"/>
                    <a:pt x="926515" y="1191282"/>
                    <a:pt x="922789" y="1258349"/>
                  </a:cubicBezTo>
                  <a:cubicBezTo>
                    <a:pt x="920921" y="1291969"/>
                    <a:pt x="914400" y="1325345"/>
                    <a:pt x="914400" y="1359017"/>
                  </a:cubicBezTo>
                  <a:cubicBezTo>
                    <a:pt x="914400" y="1507249"/>
                    <a:pt x="917851" y="1655484"/>
                    <a:pt x="922789" y="1803633"/>
                  </a:cubicBezTo>
                  <a:cubicBezTo>
                    <a:pt x="932760" y="2102758"/>
                    <a:pt x="931178" y="1712855"/>
                    <a:pt x="931178" y="1895912"/>
                  </a:cubicBezTo>
                </a:path>
              </a:pathLst>
            </a:cu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CCF4628-00DB-4681-B1E9-5ECC1D89F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277353"/>
            <a:ext cx="5737283" cy="22949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025202-1ED4-4A0D-B035-C086273D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614" y="4277353"/>
            <a:ext cx="5580776" cy="2211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644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좀비는 공격 대상에 닿으면 공격한다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16" name="녹화_2019_06_19_09_44_54_578">
            <a:hlinkClick r:id="" action="ppaction://media"/>
            <a:extLst>
              <a:ext uri="{FF2B5EF4-FFF2-40B4-BE49-F238E27FC236}">
                <a16:creationId xmlns:a16="http://schemas.microsoft.com/office/drawing/2014/main" id="{274C1A2D-E26D-4871-B390-C4131B5529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607" y="2027346"/>
            <a:ext cx="8220002" cy="4245438"/>
          </a:xfrm>
        </p:spPr>
      </p:pic>
    </p:spTree>
    <p:extLst>
      <p:ext uri="{BB962C8B-B14F-4D97-AF65-F5344CB8AC3E}">
        <p14:creationId xmlns:p14="http://schemas.microsoft.com/office/powerpoint/2010/main" val="51781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좀비는 공격 대상에 닿으면 공격한다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6" name="녹화_2019_06_19_09_47_04_919">
            <a:hlinkClick r:id="" action="ppaction://media"/>
            <a:extLst>
              <a:ext uri="{FF2B5EF4-FFF2-40B4-BE49-F238E27FC236}">
                <a16:creationId xmlns:a16="http://schemas.microsoft.com/office/drawing/2014/main" id="{EF86BF34-DCEB-45DE-B328-7AB6BAF309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829" y="2021523"/>
            <a:ext cx="8060611" cy="4163116"/>
          </a:xfrm>
        </p:spPr>
      </p:pic>
    </p:spTree>
    <p:extLst>
      <p:ext uri="{BB962C8B-B14F-4D97-AF65-F5344CB8AC3E}">
        <p14:creationId xmlns:p14="http://schemas.microsoft.com/office/powerpoint/2010/main" val="25626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플레이어는 </a:t>
            </a:r>
            <a:r>
              <a:rPr lang="ko-KR" altLang="en-US" sz="3200" dirty="0" err="1">
                <a:latin typeface="+mj-ea"/>
              </a:rPr>
              <a:t>미니맵에</a:t>
            </a:r>
            <a:r>
              <a:rPr lang="ko-KR" altLang="en-US" sz="3200" dirty="0">
                <a:latin typeface="+mj-ea"/>
              </a:rPr>
              <a:t> 표시된 전체 지형을</a:t>
            </a:r>
            <a:br>
              <a:rPr lang="en-US" altLang="ko-KR" sz="3200" dirty="0">
                <a:latin typeface="+mj-ea"/>
              </a:rPr>
            </a:br>
            <a:r>
              <a:rPr lang="ko-KR" altLang="en-US" sz="3200" dirty="0">
                <a:latin typeface="+mj-ea"/>
              </a:rPr>
              <a:t>자유롭게 이동할 수 있다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C4264-2AC4-4B14-ABA5-4179689A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26609"/>
            <a:ext cx="972007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오른손 컨트롤러 트랙패드</a:t>
            </a:r>
            <a:r>
              <a:rPr lang="ko-KR" altLang="en-US" sz="1800" dirty="0">
                <a:latin typeface="+mn-ea"/>
              </a:rPr>
              <a:t>를 </a:t>
            </a:r>
            <a:r>
              <a:rPr lang="ko-KR" altLang="en-US" sz="1800" b="1" dirty="0">
                <a:latin typeface="+mn-ea"/>
              </a:rPr>
              <a:t>터치</a:t>
            </a:r>
            <a:r>
              <a:rPr lang="ko-KR" altLang="en-US" sz="1800" dirty="0">
                <a:latin typeface="+mn-ea"/>
              </a:rPr>
              <a:t>하여 상하좌우로 움직인다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오른손 컨트롤러 그립 버튼</a:t>
            </a:r>
            <a:r>
              <a:rPr lang="ko-KR" altLang="en-US" sz="1800" dirty="0">
                <a:latin typeface="+mn-ea"/>
              </a:rPr>
              <a:t>을 누르면 점프한다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+mn-ea"/>
              </a:rPr>
              <a:t> 물리 법칙</a:t>
            </a:r>
            <a:r>
              <a:rPr lang="ko-KR" altLang="en-US" sz="1800" dirty="0">
                <a:latin typeface="+mn-ea"/>
              </a:rPr>
              <a:t>을 적용하였고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사용자 파라미터에 따라 움직임을 조정</a:t>
            </a:r>
            <a:r>
              <a:rPr lang="ko-KR" altLang="en-US" sz="1800" dirty="0">
                <a:latin typeface="+mn-ea"/>
              </a:rPr>
              <a:t>할 수 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</a:rPr>
              <a:t> 타워 위로 올라가거나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아래로 내려가려면 </a:t>
            </a:r>
            <a:r>
              <a:rPr lang="ko-KR" altLang="en-US" sz="1800" b="1" dirty="0">
                <a:latin typeface="+mn-ea"/>
              </a:rPr>
              <a:t>포탈</a:t>
            </a:r>
            <a:r>
              <a:rPr lang="ko-KR" altLang="en-US" sz="1800" dirty="0">
                <a:latin typeface="+mn-ea"/>
              </a:rPr>
              <a:t>을 통과한다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1D43E0-D593-4DBB-911C-EAFD77C9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853" y="4112266"/>
            <a:ext cx="3657600" cy="2447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B6EDFD-9E13-4115-96E2-3E1B77EB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448" y="1502416"/>
            <a:ext cx="2914650" cy="5057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BFCBF1-E1E0-4E87-85BD-9AE0DE99D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630" y="3826224"/>
            <a:ext cx="2169641" cy="2733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650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79091-79E8-4B29-99A9-55EA5BF4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+mj-ea"/>
              </a:rPr>
              <a:t>플레이어는 </a:t>
            </a:r>
            <a:r>
              <a:rPr lang="ko-KR" altLang="en-US" sz="3200" dirty="0" err="1">
                <a:latin typeface="+mj-ea"/>
              </a:rPr>
              <a:t>미니맵에</a:t>
            </a:r>
            <a:r>
              <a:rPr lang="ko-KR" altLang="en-US" sz="3200" dirty="0">
                <a:latin typeface="+mj-ea"/>
              </a:rPr>
              <a:t> 표시된 전체 지형을</a:t>
            </a:r>
            <a:br>
              <a:rPr lang="en-US" altLang="ko-KR" sz="3200" dirty="0">
                <a:latin typeface="+mj-ea"/>
              </a:rPr>
            </a:br>
            <a:r>
              <a:rPr lang="ko-KR" altLang="en-US" sz="3200" dirty="0">
                <a:latin typeface="+mj-ea"/>
              </a:rPr>
              <a:t>자유롭게 이동할 수 있다</a:t>
            </a:r>
            <a:r>
              <a:rPr lang="en-US" altLang="ko-KR" sz="3200" dirty="0">
                <a:latin typeface="+mj-ea"/>
              </a:rPr>
              <a:t>.</a:t>
            </a:r>
            <a:endParaRPr lang="ko-KR" altLang="en-US" sz="3200" dirty="0">
              <a:latin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DF427EC-37FC-4F65-8BAA-D5A2FA606EF8}"/>
              </a:ext>
            </a:extLst>
          </p:cNvPr>
          <p:cNvGrpSpPr/>
          <p:nvPr/>
        </p:nvGrpSpPr>
        <p:grpSpPr>
          <a:xfrm>
            <a:off x="8387956" y="2692866"/>
            <a:ext cx="3339853" cy="2904542"/>
            <a:chOff x="8387956" y="2357306"/>
            <a:chExt cx="3339853" cy="29045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486D88-2625-4F0A-8CE2-7F165BDDD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0878" y="2357306"/>
              <a:ext cx="1486931" cy="29036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B89771C-0C45-4340-969B-7A56F6090152}"/>
                </a:ext>
              </a:extLst>
            </p:cNvPr>
            <p:cNvGrpSpPr/>
            <p:nvPr/>
          </p:nvGrpSpPr>
          <p:grpSpPr>
            <a:xfrm>
              <a:off x="8387956" y="2357306"/>
              <a:ext cx="1772092" cy="2904542"/>
              <a:chOff x="9534913" y="2309960"/>
              <a:chExt cx="2374021" cy="3891132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6C90E07-D7C5-4F4C-BC74-D244AD3C5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302" y="2309960"/>
                <a:ext cx="2365632" cy="38911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1D1A9B9-3262-44BC-9DC2-32DB65A786F9}"/>
                  </a:ext>
                </a:extLst>
              </p:cNvPr>
              <p:cNvSpPr/>
              <p:nvPr/>
            </p:nvSpPr>
            <p:spPr>
              <a:xfrm>
                <a:off x="9534913" y="3695920"/>
                <a:ext cx="313762" cy="3523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BD3969-59B3-4AB3-80AC-AEF5D2756589}"/>
                </a:ext>
              </a:extLst>
            </p:cNvPr>
            <p:cNvSpPr/>
            <p:nvPr/>
          </p:nvSpPr>
          <p:spPr>
            <a:xfrm>
              <a:off x="11465783" y="3961415"/>
              <a:ext cx="234208" cy="2630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녹화_2019_06_19_09_20_34_941">
            <a:hlinkClick r:id="" action="ppaction://media"/>
            <a:extLst>
              <a:ext uri="{FF2B5EF4-FFF2-40B4-BE49-F238E27FC236}">
                <a16:creationId xmlns:a16="http://schemas.microsoft.com/office/drawing/2014/main" id="{DD724C26-F801-49BD-8A20-CD324255E3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4941" y="2160588"/>
            <a:ext cx="7515225" cy="3881437"/>
          </a:xfrm>
        </p:spPr>
      </p:pic>
    </p:spTree>
    <p:extLst>
      <p:ext uri="{BB962C8B-B14F-4D97-AF65-F5344CB8AC3E}">
        <p14:creationId xmlns:p14="http://schemas.microsoft.com/office/powerpoint/2010/main" val="390825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전체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사용자 지정 1">
      <a:majorFont>
        <a:latin typeface="Inconsolata"/>
        <a:ea typeface="나눔스퀘어"/>
        <a:cs typeface=""/>
      </a:majorFont>
      <a:minorFont>
        <a:latin typeface="Inconsolata"/>
        <a:ea typeface="나눔스퀘어"/>
        <a:cs typeface=""/>
      </a:minorFont>
    </a:fontScheme>
    <a:fmtScheme name="전체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22</TotalTime>
  <Words>413</Words>
  <Application>Microsoft Office PowerPoint</Application>
  <PresentationFormat>와이드스크린</PresentationFormat>
  <Paragraphs>53</Paragraphs>
  <Slides>15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Tw Cen MT</vt:lpstr>
      <vt:lpstr>Inconsolata</vt:lpstr>
      <vt:lpstr>나눔스퀘어</vt:lpstr>
      <vt:lpstr>Wingdings 3</vt:lpstr>
      <vt:lpstr>Arial</vt:lpstr>
      <vt:lpstr>전체</vt:lpstr>
      <vt:lpstr>Last Shelter</vt:lpstr>
      <vt:lpstr>게임 시나리오</vt:lpstr>
      <vt:lpstr>라운드가 갱신될 때 마다,  화면 상하단에서 좀비가 5초 간격으로 출현한다.</vt:lpstr>
      <vt:lpstr>라운드가 갱신될 때 마다,  화면 상하단에서 좀비가 5초 간격으로 출현한다.</vt:lpstr>
      <vt:lpstr>좀비는 공격 대상에 닿으면 공격한다.</vt:lpstr>
      <vt:lpstr>좀비는 공격 대상에 닿으면 공격한다.</vt:lpstr>
      <vt:lpstr>좀비는 공격 대상에 닿으면 공격한다.</vt:lpstr>
      <vt:lpstr>플레이어는 미니맵에 표시된 전체 지형을 자유롭게 이동할 수 있다.</vt:lpstr>
      <vt:lpstr>플레이어는 미니맵에 표시된 전체 지형을 자유롭게 이동할 수 있다.</vt:lpstr>
      <vt:lpstr>플레이어가 좀비를 제거할 때마다  스코어가 올라간다.</vt:lpstr>
      <vt:lpstr>플레이어가 좀비를 제거할 때마다  스코어가 올라간다.</vt:lpstr>
      <vt:lpstr>플레이어가 좀비를 모두 제거하면 다음 라운드로 넘어간다.</vt:lpstr>
      <vt:lpstr>타워가 파괴되거나, 플레이어가 사망하면 게임이 종료된다.</vt:lpstr>
      <vt:lpstr>타워가 파괴되거나, 플레이어가 사망하면 게임이 종료된다.</vt:lpstr>
      <vt:lpstr>향후 발전 방안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 Shelter</dc:title>
  <dc:creator>GODJIN</dc:creator>
  <cp:lastModifiedBy>GODJIN</cp:lastModifiedBy>
  <cp:revision>4</cp:revision>
  <dcterms:created xsi:type="dcterms:W3CDTF">2019-06-20T02:55:35Z</dcterms:created>
  <dcterms:modified xsi:type="dcterms:W3CDTF">2019-06-20T03:17:41Z</dcterms:modified>
</cp:coreProperties>
</file>